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1" r:id="rId3"/>
    <p:sldId id="257" r:id="rId4"/>
    <p:sldId id="258" r:id="rId5"/>
    <p:sldId id="259" r:id="rId6"/>
    <p:sldId id="260" r:id="rId7"/>
    <p:sldId id="263" r:id="rId8"/>
    <p:sldId id="264" r:id="rId9"/>
    <p:sldId id="262" r:id="rId10"/>
    <p:sldId id="265" r:id="rId1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66" d="100"/>
          <a:sy n="66" d="100"/>
        </p:scale>
        <p:origin x="-1284" y="-3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2023C7-7FB3-46DA-ACEC-DF15D19BA17C}" type="datetimeFigureOut">
              <a:rPr lang="en-GB" smtClean="0"/>
              <a:t>30/09/2015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F27812-853B-474B-89B4-EDA571882AF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559933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2023C7-7FB3-46DA-ACEC-DF15D19BA17C}" type="datetimeFigureOut">
              <a:rPr lang="en-GB" smtClean="0"/>
              <a:t>30/09/2015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F27812-853B-474B-89B4-EDA571882AF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302246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2023C7-7FB3-46DA-ACEC-DF15D19BA17C}" type="datetimeFigureOut">
              <a:rPr lang="en-GB" smtClean="0"/>
              <a:t>30/09/2015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F27812-853B-474B-89B4-EDA571882AF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610092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2023C7-7FB3-46DA-ACEC-DF15D19BA17C}" type="datetimeFigureOut">
              <a:rPr lang="en-GB" smtClean="0"/>
              <a:t>30/09/2015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F27812-853B-474B-89B4-EDA571882AF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255201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2023C7-7FB3-46DA-ACEC-DF15D19BA17C}" type="datetimeFigureOut">
              <a:rPr lang="en-GB" smtClean="0"/>
              <a:t>30/09/2015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F27812-853B-474B-89B4-EDA571882AF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939891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2023C7-7FB3-46DA-ACEC-DF15D19BA17C}" type="datetimeFigureOut">
              <a:rPr lang="en-GB" smtClean="0"/>
              <a:t>30/09/2015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F27812-853B-474B-89B4-EDA571882AF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85866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2023C7-7FB3-46DA-ACEC-DF15D19BA17C}" type="datetimeFigureOut">
              <a:rPr lang="en-GB" smtClean="0"/>
              <a:t>30/09/2015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F27812-853B-474B-89B4-EDA571882AF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133917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2023C7-7FB3-46DA-ACEC-DF15D19BA17C}" type="datetimeFigureOut">
              <a:rPr lang="en-GB" smtClean="0"/>
              <a:t>30/09/2015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F27812-853B-474B-89B4-EDA571882AF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50221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2023C7-7FB3-46DA-ACEC-DF15D19BA17C}" type="datetimeFigureOut">
              <a:rPr lang="en-GB" smtClean="0"/>
              <a:t>30/09/2015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F27812-853B-474B-89B4-EDA571882AF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612804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2023C7-7FB3-46DA-ACEC-DF15D19BA17C}" type="datetimeFigureOut">
              <a:rPr lang="en-GB" smtClean="0"/>
              <a:t>30/09/2015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F27812-853B-474B-89B4-EDA571882AF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419591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2023C7-7FB3-46DA-ACEC-DF15D19BA17C}" type="datetimeFigureOut">
              <a:rPr lang="en-GB" smtClean="0"/>
              <a:t>30/09/2015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F27812-853B-474B-89B4-EDA571882AF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321319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2023C7-7FB3-46DA-ACEC-DF15D19BA17C}" type="datetimeFigureOut">
              <a:rPr lang="en-GB" smtClean="0"/>
              <a:t>30/09/2015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AF27812-853B-474B-89B4-EDA571882AF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362646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cid:image001.png@01D0E4DD.EF586F40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t</a:t>
            </a:r>
            <a:r>
              <a:rPr lang="en-GB" dirty="0" smtClean="0"/>
              <a:t>he passage from data to knowledge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GB" dirty="0" smtClean="0"/>
              <a:t>OR</a:t>
            </a:r>
          </a:p>
          <a:p>
            <a:r>
              <a:rPr lang="en-GB" dirty="0" smtClean="0"/>
              <a:t>how </a:t>
            </a:r>
            <a:r>
              <a:rPr lang="en-GB" dirty="0" smtClean="0"/>
              <a:t>is data made meaningful for business users?</a:t>
            </a:r>
          </a:p>
          <a:p>
            <a:r>
              <a:rPr lang="en-GB" dirty="0"/>
              <a:t>i</a:t>
            </a:r>
            <a:r>
              <a:rPr lang="en-GB" dirty="0" smtClean="0"/>
              <a:t>t is  a complex social process!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112080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Challenges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To understand the role that the dashboards (as rich epistemic </a:t>
            </a:r>
            <a:r>
              <a:rPr lang="en-GB" dirty="0" err="1" smtClean="0"/>
              <a:t>artifacts</a:t>
            </a:r>
            <a:r>
              <a:rPr lang="en-GB" dirty="0" smtClean="0"/>
              <a:t>) have in knowledge generation and transference within the organisation and inter-organisationally</a:t>
            </a:r>
          </a:p>
          <a:p>
            <a:r>
              <a:rPr lang="en-GB" dirty="0" smtClean="0"/>
              <a:t>To represent the knowledge ecosystem in a way that informs its design and manages it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731186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94122"/>
          </a:xfrm>
        </p:spPr>
        <p:txBody>
          <a:bodyPr/>
          <a:lstStyle/>
          <a:p>
            <a:r>
              <a:rPr lang="en-GB" dirty="0"/>
              <a:t>i</a:t>
            </a:r>
            <a:r>
              <a:rPr lang="en-GB" dirty="0" smtClean="0"/>
              <a:t>nformation as corporate asset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4525963"/>
          </a:xfrm>
        </p:spPr>
        <p:txBody>
          <a:bodyPr>
            <a:normAutofit fontScale="70000" lnSpcReduction="20000"/>
          </a:bodyPr>
          <a:lstStyle/>
          <a:p>
            <a:r>
              <a:rPr lang="en-GB" dirty="0" smtClean="0"/>
              <a:t>It has a time value: the value of the information is bound up in its timeliness</a:t>
            </a:r>
          </a:p>
          <a:p>
            <a:r>
              <a:rPr lang="en-GB" dirty="0" smtClean="0"/>
              <a:t>Information as a sharable resource</a:t>
            </a:r>
          </a:p>
          <a:p>
            <a:r>
              <a:rPr lang="en-GB" dirty="0" smtClean="0"/>
              <a:t> increasing value through increased use</a:t>
            </a:r>
          </a:p>
          <a:p>
            <a:r>
              <a:rPr lang="en-GB" dirty="0" smtClean="0"/>
              <a:t>Increasing value through quality: accuracy</a:t>
            </a:r>
          </a:p>
          <a:p>
            <a:r>
              <a:rPr lang="en-GB" dirty="0" smtClean="0"/>
              <a:t>Increases in value through merging </a:t>
            </a:r>
          </a:p>
          <a:p>
            <a:pPr marL="0" indent="0">
              <a:buNone/>
            </a:pPr>
            <a:r>
              <a:rPr lang="en-GB" dirty="0" smtClean="0"/>
              <a:t>==&gt; drives the need to leverage data assets to make sound decisions quickly and lead the organisation to business and operational success </a:t>
            </a:r>
          </a:p>
          <a:p>
            <a:pPr marL="0" indent="0" algn="ctr">
              <a:buNone/>
            </a:pPr>
            <a:r>
              <a:rPr lang="en-GB" b="1" dirty="0" smtClean="0"/>
              <a:t>BUT</a:t>
            </a:r>
            <a:r>
              <a:rPr lang="en-GB" dirty="0" smtClean="0"/>
              <a:t> </a:t>
            </a:r>
          </a:p>
          <a:p>
            <a:pPr marL="0" indent="0">
              <a:buNone/>
            </a:pPr>
            <a:r>
              <a:rPr lang="en-GB" dirty="0" smtClean="0"/>
              <a:t>…as </a:t>
            </a:r>
            <a:r>
              <a:rPr lang="en-GB" dirty="0" smtClean="0"/>
              <a:t>in other organisations  “legacy solutions were designed for central control of data so presents an onerous process to scale and answer inquiries across large numbers of requests”. Using </a:t>
            </a:r>
            <a:r>
              <a:rPr lang="en-GB" dirty="0"/>
              <a:t>Excel </a:t>
            </a:r>
            <a:r>
              <a:rPr lang="en-GB" dirty="0" smtClean="0"/>
              <a:t> for analysis and reporting creates piecemeal, fragmented and </a:t>
            </a:r>
            <a:r>
              <a:rPr lang="en-GB" dirty="0" err="1" smtClean="0"/>
              <a:t>siloed</a:t>
            </a:r>
            <a:r>
              <a:rPr lang="en-GB" dirty="0" smtClean="0"/>
              <a:t> data and knowledge…</a:t>
            </a:r>
            <a:endParaRPr lang="en-GB" dirty="0"/>
          </a:p>
        </p:txBody>
      </p:sp>
      <p:sp>
        <p:nvSpPr>
          <p:cNvPr id="4" name="Rectangle 3"/>
          <p:cNvSpPr/>
          <p:nvPr/>
        </p:nvSpPr>
        <p:spPr>
          <a:xfrm>
            <a:off x="550861" y="5877272"/>
            <a:ext cx="7837561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04800" indent="-304800"/>
            <a:r>
              <a:rPr lang="en-GB" sz="1600" dirty="0" err="1"/>
              <a:t>Loshin</a:t>
            </a:r>
            <a:r>
              <a:rPr lang="en-GB" sz="1600" dirty="0"/>
              <a:t>, D. (2003). </a:t>
            </a:r>
            <a:r>
              <a:rPr lang="en-GB" sz="1600" i="1" dirty="0"/>
              <a:t>Business Intelligence: The Savvy Manager’s Guide (Savvy Manager's Guides)</a:t>
            </a:r>
            <a:r>
              <a:rPr lang="en-GB" sz="1600" dirty="0"/>
              <a:t>. Morgan Kaufmann</a:t>
            </a:r>
            <a:r>
              <a:rPr lang="en-GB" sz="1600" dirty="0" smtClean="0"/>
              <a:t>.</a:t>
            </a:r>
          </a:p>
          <a:p>
            <a:pPr marL="304800" indent="-304800"/>
            <a:r>
              <a:rPr lang="en-GB" sz="1600" i="1" dirty="0" smtClean="0">
                <a:effectLst/>
              </a:rPr>
              <a:t>Anatomy of A Decision </a:t>
            </a:r>
            <a:r>
              <a:rPr lang="en-GB" sz="1600" dirty="0" smtClean="0">
                <a:effectLst/>
              </a:rPr>
              <a:t>–Blue Hill Research Report for </a:t>
            </a:r>
            <a:r>
              <a:rPr lang="en-GB" sz="1600" dirty="0" err="1" smtClean="0">
                <a:effectLst/>
              </a:rPr>
              <a:t>Tibco</a:t>
            </a:r>
            <a:endParaRPr lang="en-GB" sz="1600" dirty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5791172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r</a:t>
            </a:r>
            <a:r>
              <a:rPr lang="en-GB" dirty="0" smtClean="0"/>
              <a:t>esearch site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GB" dirty="0" smtClean="0"/>
              <a:t>A </a:t>
            </a:r>
            <a:r>
              <a:rPr lang="en-GB" dirty="0" smtClean="0"/>
              <a:t>University has had a BI project that for the last year has been using </a:t>
            </a:r>
            <a:r>
              <a:rPr lang="en-GB" b="1" dirty="0" smtClean="0"/>
              <a:t>Tableau </a:t>
            </a:r>
            <a:r>
              <a:rPr lang="en-GB" dirty="0" smtClean="0"/>
              <a:t>server to develop better management reporting </a:t>
            </a:r>
            <a:r>
              <a:rPr lang="en-GB" dirty="0" smtClean="0"/>
              <a:t>the Planning team</a:t>
            </a:r>
            <a:endParaRPr lang="en-GB" dirty="0" smtClean="0"/>
          </a:p>
          <a:p>
            <a:r>
              <a:rPr lang="en-GB" dirty="0" smtClean="0"/>
              <a:t>University has </a:t>
            </a:r>
            <a:r>
              <a:rPr lang="en-GB" dirty="0" smtClean="0"/>
              <a:t>now has a server license capable of supporting the whole </a:t>
            </a:r>
            <a:r>
              <a:rPr lang="en-GB" dirty="0" err="1" smtClean="0"/>
              <a:t>Uni</a:t>
            </a:r>
            <a:r>
              <a:rPr lang="en-GB" dirty="0" smtClean="0"/>
              <a:t>, </a:t>
            </a:r>
            <a:r>
              <a:rPr lang="en-GB" b="1" dirty="0" smtClean="0"/>
              <a:t>250+ users</a:t>
            </a:r>
            <a:r>
              <a:rPr lang="en-GB" dirty="0" smtClean="0"/>
              <a:t>, and about </a:t>
            </a:r>
            <a:r>
              <a:rPr lang="en-GB" b="1" dirty="0" smtClean="0"/>
              <a:t>230+ different dashboards</a:t>
            </a:r>
            <a:r>
              <a:rPr lang="en-GB" dirty="0" smtClean="0"/>
              <a:t> used across most department and at various reporting levels within the university. </a:t>
            </a:r>
          </a:p>
          <a:p>
            <a:r>
              <a:rPr lang="en-GB" dirty="0" smtClean="0"/>
              <a:t>They also have </a:t>
            </a:r>
            <a:r>
              <a:rPr lang="en-GB" b="1" dirty="0" smtClean="0"/>
              <a:t>50+ desktop licenses </a:t>
            </a:r>
            <a:r>
              <a:rPr lang="en-GB" dirty="0" smtClean="0"/>
              <a:t>where people </a:t>
            </a:r>
            <a:r>
              <a:rPr lang="en-GB" dirty="0" smtClean="0"/>
              <a:t>across the organisation are </a:t>
            </a:r>
            <a:r>
              <a:rPr lang="en-GB" dirty="0" smtClean="0"/>
              <a:t>actually building their own dashboards and publishing them to the server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585749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the research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84784"/>
            <a:ext cx="4038600" cy="4525963"/>
          </a:xfrm>
        </p:spPr>
        <p:txBody>
          <a:bodyPr>
            <a:noAutofit/>
          </a:bodyPr>
          <a:lstStyle/>
          <a:p>
            <a:r>
              <a:rPr lang="en-GB" sz="1800" dirty="0" smtClean="0"/>
              <a:t>Looking at how the dashboards that are on this server are being developed and are used</a:t>
            </a:r>
          </a:p>
          <a:p>
            <a:endParaRPr lang="en-GB" sz="1800" dirty="0" smtClean="0"/>
          </a:p>
          <a:p>
            <a:r>
              <a:rPr lang="en-GB" sz="1800" dirty="0" smtClean="0"/>
              <a:t>“Embedded” in the planning unit since May, making some observations, interviewing some key users about their use of the dashboards, and building a dashboard or two</a:t>
            </a:r>
          </a:p>
          <a:p>
            <a:endParaRPr lang="en-GB" sz="1800" dirty="0" smtClean="0"/>
          </a:p>
          <a:p>
            <a:r>
              <a:rPr lang="en-GB" sz="1800" dirty="0" smtClean="0"/>
              <a:t>There is a lot going on… but what was clear was that the visualisation and the structuring of the data </a:t>
            </a:r>
            <a:r>
              <a:rPr lang="en-GB" sz="1800" dirty="0" smtClean="0"/>
              <a:t>to drive the visualisation </a:t>
            </a:r>
            <a:r>
              <a:rPr lang="en-GB" sz="1800" dirty="0" smtClean="0"/>
              <a:t>are interlinked, and it is a collaborative social process </a:t>
            </a:r>
            <a:endParaRPr lang="en-GB" sz="1800" dirty="0"/>
          </a:p>
        </p:txBody>
      </p:sp>
      <p:pic>
        <p:nvPicPr>
          <p:cNvPr id="6" name="Picture 5" descr="cid:image001.png@01D0E4DD.EF586F40"/>
          <p:cNvPicPr/>
          <p:nvPr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1916832"/>
            <a:ext cx="3676650" cy="3543300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Content Placeholder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4105" name="Picture 9" descr="http://thumb9.shutterstock.com/display_pic_with_logo/311293/105994796/stock-photo-back-view-of-business-people-looks-at-wall-teamwork-of-three-business-people-looking-at-something-105994796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3279" b="94614" l="2667" r="90000"/>
                    </a14:imgEffect>
                    <a14:imgEffect>
                      <a14:artisticPencilGrayscale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4208" y="4671517"/>
            <a:ext cx="1498362" cy="14217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620011" y="6277962"/>
            <a:ext cx="806489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1" dirty="0" smtClean="0"/>
              <a:t>So the unit of analysis is the social unit : community of practice</a:t>
            </a:r>
            <a:endParaRPr lang="en-GB" sz="2000" b="1" dirty="0"/>
          </a:p>
        </p:txBody>
      </p:sp>
    </p:spTree>
    <p:extLst>
      <p:ext uri="{BB962C8B-B14F-4D97-AF65-F5344CB8AC3E}">
        <p14:creationId xmlns:p14="http://schemas.microsoft.com/office/powerpoint/2010/main" val="12864857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6404" y="1444930"/>
            <a:ext cx="6021583" cy="51511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5192" y="260648"/>
            <a:ext cx="8229600" cy="778098"/>
          </a:xfrm>
        </p:spPr>
        <p:txBody>
          <a:bodyPr>
            <a:noAutofit/>
          </a:bodyPr>
          <a:lstStyle/>
          <a:p>
            <a:r>
              <a:rPr lang="en-GB" sz="2800" dirty="0"/>
              <a:t>u</a:t>
            </a:r>
            <a:r>
              <a:rPr lang="en-GB" sz="2800" dirty="0" smtClean="0"/>
              <a:t>sing a model describes an ecology of communities of knowing in distributed environments</a:t>
            </a:r>
            <a:endParaRPr lang="en-GB" sz="2800" dirty="0"/>
          </a:p>
        </p:txBody>
      </p:sp>
      <p:sp>
        <p:nvSpPr>
          <p:cNvPr id="6" name="Rectangular Callout 5"/>
          <p:cNvSpPr/>
          <p:nvPr/>
        </p:nvSpPr>
        <p:spPr>
          <a:xfrm>
            <a:off x="6156176" y="1124744"/>
            <a:ext cx="2843808" cy="1584176"/>
          </a:xfrm>
          <a:prstGeom prst="wedgeRectCallout">
            <a:avLst>
              <a:gd name="adj1" fmla="val -46534"/>
              <a:gd name="adj2" fmla="val 77623"/>
            </a:avLst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>
                <a:solidFill>
                  <a:schemeClr val="tx1"/>
                </a:solidFill>
              </a:rPr>
              <a:t>Within the community there is a process of complexification-emphasis on the analytical, deductive, linearity and certainty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8" name="Rectangular Callout 7"/>
          <p:cNvSpPr/>
          <p:nvPr/>
        </p:nvSpPr>
        <p:spPr>
          <a:xfrm>
            <a:off x="144016" y="4437112"/>
            <a:ext cx="3059832" cy="1653480"/>
          </a:xfrm>
          <a:prstGeom prst="wedgeRectCallout">
            <a:avLst>
              <a:gd name="adj1" fmla="val 38892"/>
              <a:gd name="adj2" fmla="val -85293"/>
            </a:avLst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>
                <a:solidFill>
                  <a:schemeClr val="tx1"/>
                </a:solidFill>
              </a:rPr>
              <a:t>… this allows second order knowledge work to take place allowing other communities to take into account another’s way of knowing&gt;&gt; Innovation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0" y="6263735"/>
            <a:ext cx="91440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04800" indent="-304800"/>
            <a:r>
              <a:rPr lang="en-GB" sz="1400" dirty="0"/>
              <a:t>Boland, R. J. R., &amp; </a:t>
            </a:r>
            <a:r>
              <a:rPr lang="en-GB" sz="1400" dirty="0" err="1"/>
              <a:t>Tenkasi</a:t>
            </a:r>
            <a:r>
              <a:rPr lang="en-GB" sz="1400" dirty="0"/>
              <a:t>, R. V. (1995). Perspective making and perspective taking in communities of knowing. </a:t>
            </a:r>
            <a:r>
              <a:rPr lang="en-GB" sz="1400" i="1" dirty="0"/>
              <a:t>Organization Science</a:t>
            </a:r>
            <a:r>
              <a:rPr lang="en-GB" sz="1400" dirty="0"/>
              <a:t>, </a:t>
            </a:r>
            <a:r>
              <a:rPr lang="en-GB" sz="1400" i="1" dirty="0"/>
              <a:t>6</a:t>
            </a:r>
            <a:r>
              <a:rPr lang="en-GB" sz="1400" dirty="0"/>
              <a:t>(4), 350–372</a:t>
            </a:r>
            <a:r>
              <a:rPr lang="en-GB" sz="1400" dirty="0" smtClean="0"/>
              <a:t>.</a:t>
            </a:r>
            <a:endParaRPr lang="en-GB" sz="1400" dirty="0">
              <a:effectLst/>
            </a:endParaRPr>
          </a:p>
        </p:txBody>
      </p:sp>
      <p:sp>
        <p:nvSpPr>
          <p:cNvPr id="10" name="Oval 9"/>
          <p:cNvSpPr/>
          <p:nvPr/>
        </p:nvSpPr>
        <p:spPr>
          <a:xfrm>
            <a:off x="3994806" y="1181494"/>
            <a:ext cx="577194" cy="93610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Oval 11"/>
          <p:cNvSpPr/>
          <p:nvPr/>
        </p:nvSpPr>
        <p:spPr>
          <a:xfrm>
            <a:off x="4426854" y="1588378"/>
            <a:ext cx="577194" cy="1192550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Oval 12"/>
          <p:cNvSpPr/>
          <p:nvPr/>
        </p:nvSpPr>
        <p:spPr>
          <a:xfrm>
            <a:off x="3635896" y="1549918"/>
            <a:ext cx="577194" cy="1231010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Oval 13"/>
          <p:cNvSpPr/>
          <p:nvPr/>
        </p:nvSpPr>
        <p:spPr>
          <a:xfrm>
            <a:off x="4572000" y="1990124"/>
            <a:ext cx="1008112" cy="1654674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Oval 14"/>
          <p:cNvSpPr/>
          <p:nvPr/>
        </p:nvSpPr>
        <p:spPr>
          <a:xfrm>
            <a:off x="3203848" y="1988613"/>
            <a:ext cx="958163" cy="1656411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07302" y="4751268"/>
            <a:ext cx="1752201" cy="13566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1784887" y="3039058"/>
            <a:ext cx="554461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With the division of labour comes the development of areas of specialisation: expertise, ways of working, language and tools which are incommensurable</a:t>
            </a:r>
            <a:endParaRPr lang="en-GB" dirty="0"/>
          </a:p>
        </p:txBody>
      </p:sp>
      <p:sp>
        <p:nvSpPr>
          <p:cNvPr id="16" name="Rectangular Callout 15"/>
          <p:cNvSpPr/>
          <p:nvPr/>
        </p:nvSpPr>
        <p:spPr>
          <a:xfrm>
            <a:off x="665219" y="2204864"/>
            <a:ext cx="3117191" cy="1440160"/>
          </a:xfrm>
          <a:prstGeom prst="wedgeRectCallout">
            <a:avLst>
              <a:gd name="adj1" fmla="val 76407"/>
              <a:gd name="adj2" fmla="val 69197"/>
            </a:avLst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>
                <a:solidFill>
                  <a:schemeClr val="tx1"/>
                </a:solidFill>
              </a:rPr>
              <a:t>…and then out of the need to cooperate and collaborate representation of what is known and the reflection produce boundary objects 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762465" y="5106429"/>
            <a:ext cx="2880320" cy="92333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GB" dirty="0" smtClean="0"/>
              <a:t>The model suggests a BI development strategy for the University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88225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4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11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10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8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8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xit" presetSubtype="0" fill="hold" grpId="1" nodeType="withEffect">
                                  <p:stCondLst>
                                    <p:cond delay="16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8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7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0" presetClass="exit" presetSubtype="0" fill="hold" grpId="1" nodeType="withEffect">
                                  <p:stCondLst>
                                    <p:cond delay="16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8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7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2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14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3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29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7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6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9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8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9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  <p:bldP spid="10" grpId="0" animBg="1"/>
      <p:bldP spid="10" grpId="1" animBg="1"/>
      <p:bldP spid="12" grpId="0" animBg="1"/>
      <p:bldP spid="12" grpId="1" animBg="1"/>
      <p:bldP spid="13" grpId="0" animBg="1"/>
      <p:bldP spid="13" grpId="1" animBg="1"/>
      <p:bldP spid="14" grpId="0" animBg="1"/>
      <p:bldP spid="14" grpId="1" animBg="1"/>
      <p:bldP spid="15" grpId="0" animBg="1"/>
      <p:bldP spid="15" grpId="1" animBg="1"/>
      <p:bldP spid="9" grpId="0"/>
      <p:bldP spid="9" grpId="1"/>
      <p:bldP spid="16" grpId="0" animBg="1"/>
      <p:bldP spid="11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39" y="1556792"/>
            <a:ext cx="6670141" cy="45365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GB" sz="2800" dirty="0"/>
              <a:t>b</a:t>
            </a:r>
            <a:r>
              <a:rPr lang="en-GB" sz="2800" dirty="0" smtClean="0"/>
              <a:t>esides qualitative research I am also looking at how dashboards are being used across the University</a:t>
            </a:r>
            <a:endParaRPr lang="en-GB" sz="2800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6415" y="1628800"/>
            <a:ext cx="6593095" cy="4497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717223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39" y="1556792"/>
            <a:ext cx="6670141" cy="45365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GB" sz="3600" dirty="0"/>
              <a:t>d</a:t>
            </a:r>
            <a:r>
              <a:rPr lang="en-GB" sz="3600" dirty="0" smtClean="0"/>
              <a:t>ifferent dashboards have different profiles of use</a:t>
            </a:r>
            <a:endParaRPr lang="en-GB" sz="3600" dirty="0"/>
          </a:p>
        </p:txBody>
      </p:sp>
    </p:spTree>
    <p:extLst>
      <p:ext uri="{BB962C8B-B14F-4D97-AF65-F5344CB8AC3E}">
        <p14:creationId xmlns:p14="http://schemas.microsoft.com/office/powerpoint/2010/main" val="18060737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9416" y="1628799"/>
            <a:ext cx="6586960" cy="44644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Reflects the diffusion of knowledge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053757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infrastructure: developing a common information space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GB" dirty="0" smtClean="0"/>
              <a:t>Tableau is fast becoming the de facto reporting tool and some dashboards are being used across many functions this raises some further challenges:</a:t>
            </a:r>
          </a:p>
          <a:p>
            <a:pPr lvl="1"/>
            <a:r>
              <a:rPr lang="en-GB" dirty="0" smtClean="0"/>
              <a:t>Standardisation: a house style, common dictionary, official interpretation </a:t>
            </a:r>
          </a:p>
          <a:p>
            <a:pPr lvl="1"/>
            <a:r>
              <a:rPr lang="en-GB" dirty="0" smtClean="0"/>
              <a:t>Usability issues become much more demanding </a:t>
            </a:r>
          </a:p>
          <a:p>
            <a:pPr lvl="1"/>
            <a:r>
              <a:rPr lang="en-GB" dirty="0" smtClean="0"/>
              <a:t>An overarching way of organising  not only the dashboards but the whole process of developing them</a:t>
            </a:r>
            <a:r>
              <a:rPr lang="en-GB" dirty="0"/>
              <a:t> </a:t>
            </a:r>
            <a:r>
              <a:rPr lang="en-GB" dirty="0" smtClean="0"/>
              <a:t>and publishing them, making sure that each part is supported</a:t>
            </a:r>
          </a:p>
          <a:p>
            <a:pPr lvl="1"/>
            <a:r>
              <a:rPr lang="en-GB" dirty="0" smtClean="0"/>
              <a:t>Performance metrics for the whole initiative</a:t>
            </a:r>
          </a:p>
          <a:p>
            <a:pPr lvl="1"/>
            <a:r>
              <a:rPr lang="en-GB" dirty="0" smtClean="0"/>
              <a:t>Data governance</a:t>
            </a:r>
          </a:p>
          <a:p>
            <a:pPr marL="457200" lvl="1" indent="0">
              <a:buNone/>
            </a:pPr>
            <a:r>
              <a:rPr lang="en-GB" dirty="0" smtClean="0"/>
              <a:t> </a:t>
            </a:r>
          </a:p>
          <a:p>
            <a:pPr marL="457200" lvl="1" indent="0">
              <a:buNone/>
            </a:pPr>
            <a:r>
              <a:rPr lang="en-GB" dirty="0" smtClean="0">
                <a:sym typeface="Wingdings" panose="05000000000000000000" pitchFamily="2" charset="2"/>
              </a:rPr>
              <a:t> Entails </a:t>
            </a:r>
            <a:r>
              <a:rPr lang="en-GB" dirty="0" smtClean="0">
                <a:sym typeface="Wingdings" panose="05000000000000000000" pitchFamily="2" charset="2"/>
              </a:rPr>
              <a:t>extra work on top of building the dashboards and can be seen as a mutually recognised need for organisational control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551295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1266</TotalTime>
  <Words>674</Words>
  <Application>Microsoft Office PowerPoint</Application>
  <PresentationFormat>On-screen Show (4:3)</PresentationFormat>
  <Paragraphs>48</Paragraphs>
  <Slides>10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Office Theme</vt:lpstr>
      <vt:lpstr>the passage from data to knowledge</vt:lpstr>
      <vt:lpstr>information as corporate asset</vt:lpstr>
      <vt:lpstr>research site</vt:lpstr>
      <vt:lpstr>the research</vt:lpstr>
      <vt:lpstr>using a model describes an ecology of communities of knowing in distributed environments</vt:lpstr>
      <vt:lpstr>besides qualitative research I am also looking at how dashboards are being used across the University</vt:lpstr>
      <vt:lpstr>different dashboards have different profiles of use</vt:lpstr>
      <vt:lpstr>Reflects the diffusion of knowledge </vt:lpstr>
      <vt:lpstr>infrastructure: developing a common information space</vt:lpstr>
      <vt:lpstr>Challenges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From data to knowledge</dc:title>
  <dc:creator>Ian Kruger</dc:creator>
  <cp:lastModifiedBy>Ian Kruger</cp:lastModifiedBy>
  <cp:revision>39</cp:revision>
  <dcterms:created xsi:type="dcterms:W3CDTF">2015-09-14T11:31:35Z</dcterms:created>
  <dcterms:modified xsi:type="dcterms:W3CDTF">2015-09-30T16:48:49Z</dcterms:modified>
</cp:coreProperties>
</file>